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5" r:id="rId1"/>
  </p:sldMasterIdLst>
  <p:notesMasterIdLst>
    <p:notesMasterId r:id="rId18"/>
  </p:notesMasterIdLst>
  <p:sldIdLst>
    <p:sldId id="259" r:id="rId2"/>
    <p:sldId id="258" r:id="rId3"/>
    <p:sldId id="264" r:id="rId4"/>
    <p:sldId id="270" r:id="rId5"/>
    <p:sldId id="291" r:id="rId6"/>
    <p:sldId id="266" r:id="rId7"/>
    <p:sldId id="283" r:id="rId8"/>
    <p:sldId id="284" r:id="rId9"/>
    <p:sldId id="286" r:id="rId10"/>
    <p:sldId id="282" r:id="rId11"/>
    <p:sldId id="287" r:id="rId12"/>
    <p:sldId id="288" r:id="rId13"/>
    <p:sldId id="289" r:id="rId14"/>
    <p:sldId id="290" r:id="rId15"/>
    <p:sldId id="292" r:id="rId16"/>
    <p:sldId id="29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9BAA"/>
    <a:srgbClr val="04B3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31"/>
    <p:restoredTop sz="94626"/>
  </p:normalViewPr>
  <p:slideViewPr>
    <p:cSldViewPr snapToGrid="0" snapToObjects="1">
      <p:cViewPr varScale="1">
        <p:scale>
          <a:sx n="105" d="100"/>
          <a:sy n="105" d="100"/>
        </p:scale>
        <p:origin x="4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67F52B-6B5A-874B-869E-3E1D53554B17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ED684-ADC6-8748-8519-311BF0228EB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1433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265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1348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508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37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5862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41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4452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074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1441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67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ED59D-8018-AA4C-9AC4-2F5E3036FCB0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67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5EED59D-8018-AA4C-9AC4-2F5E3036FCB0}" type="datetimeFigureOut">
              <a:rPr lang="de-DE" smtClean="0"/>
              <a:t>23.11.20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01EB3DED-3121-3749-AC2C-B2D3159DA52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791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9039729" y="442911"/>
            <a:ext cx="2342145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075" y="527014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2"/>
            <a:ext cx="844616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FC5DC557-CD9D-374C-8896-499DDD54F169}"/>
              </a:ext>
            </a:extLst>
          </p:cNvPr>
          <p:cNvSpPr txBox="1">
            <a:spLocks/>
          </p:cNvSpPr>
          <p:nvPr/>
        </p:nvSpPr>
        <p:spPr>
          <a:xfrm>
            <a:off x="830178" y="2188785"/>
            <a:ext cx="7315200" cy="24433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5400" dirty="0">
                <a:latin typeface="Comic Sans MS" panose="030F0902030302020204" pitchFamily="66" charset="0"/>
              </a:rPr>
              <a:t>Gruppenhelferrunde</a:t>
            </a:r>
            <a:br>
              <a:rPr lang="de-DE" dirty="0">
                <a:latin typeface="Comic Sans MS" panose="030F0902030302020204" pitchFamily="66" charset="0"/>
              </a:rPr>
            </a:br>
            <a:endParaRPr lang="de-DE" dirty="0">
              <a:latin typeface="Comic Sans MS" panose="030F0902030302020204" pitchFamily="66" charset="0"/>
            </a:endParaRPr>
          </a:p>
          <a:p>
            <a:endParaRPr lang="de-DE" dirty="0">
              <a:latin typeface="Comic Sans MS" panose="030F0902030302020204" pitchFamily="66" charset="0"/>
            </a:endParaRPr>
          </a:p>
          <a:p>
            <a:r>
              <a:rPr lang="de-DE" dirty="0">
                <a:latin typeface="Comic Sans MS" panose="030F0902030302020204" pitchFamily="66" charset="0"/>
              </a:rPr>
              <a:t>Corona Edition</a:t>
            </a: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078C8887-49A5-5A47-BA4B-713C1748875D}"/>
              </a:ext>
            </a:extLst>
          </p:cNvPr>
          <p:cNvSpPr txBox="1">
            <a:spLocks/>
          </p:cNvSpPr>
          <p:nvPr/>
        </p:nvSpPr>
        <p:spPr>
          <a:xfrm>
            <a:off x="830178" y="4777664"/>
            <a:ext cx="7315200" cy="9144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  <a:latin typeface="Comic Sans MS" panose="030F0902030302020204" pitchFamily="66" charset="0"/>
              </a:rPr>
              <a:t>24.11.2020</a:t>
            </a:r>
          </a:p>
        </p:txBody>
      </p:sp>
    </p:spTree>
    <p:extLst>
      <p:ext uri="{BB962C8B-B14F-4D97-AF65-F5344CB8AC3E}">
        <p14:creationId xmlns:p14="http://schemas.microsoft.com/office/powerpoint/2010/main" val="2890826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40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endParaRPr lang="de-DE" sz="40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algn="ctr"/>
            <a:r>
              <a:rPr lang="de-DE" sz="4800" dirty="0">
                <a:solidFill>
                  <a:srgbClr val="059BAA"/>
                </a:solidFill>
                <a:latin typeface="Comic Sans MS" panose="030F0902030302020204" pitchFamily="66" charset="0"/>
              </a:rPr>
              <a:t>Wie mache ich mit meiner Gruppe ein Spiel?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64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328927"/>
            <a:ext cx="7315200" cy="48503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>
                <a:solidFill>
                  <a:srgbClr val="059BAA"/>
                </a:solidFill>
                <a:latin typeface="Comic Sans MS" panose="030F0902030302020204" pitchFamily="66" charset="0"/>
              </a:rPr>
              <a:t>Vorbereitung</a:t>
            </a:r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de-DE" sz="27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1. Spiel richtig auswählen</a:t>
            </a:r>
          </a:p>
          <a:p>
            <a:pPr>
              <a:lnSpc>
                <a:spcPct val="150000"/>
              </a:lnSpc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	</a:t>
            </a: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Selbst gespielt? War es lustig?</a:t>
            </a:r>
          </a:p>
          <a:p>
            <a:pPr>
              <a:lnSpc>
                <a:spcPct val="150000"/>
              </a:lnSpc>
            </a:pP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	Ist die Gelegenheit passend?</a:t>
            </a:r>
          </a:p>
          <a:p>
            <a:pPr>
              <a:lnSpc>
                <a:spcPct val="150000"/>
              </a:lnSpc>
            </a:pP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	Passt es zu Gruppe/was könnte es auslösen</a:t>
            </a:r>
          </a:p>
          <a:p>
            <a:pPr>
              <a:lnSpc>
                <a:spcPct val="150000"/>
              </a:lnSpc>
            </a:pPr>
            <a:r>
              <a:rPr lang="de-DE" sz="27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2. Spielregeln</a:t>
            </a:r>
          </a:p>
          <a:p>
            <a:pPr>
              <a:lnSpc>
                <a:spcPct val="150000"/>
              </a:lnSpc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	</a:t>
            </a: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Spielverlauf verständlich erklären</a:t>
            </a:r>
          </a:p>
          <a:p>
            <a:pPr>
              <a:lnSpc>
                <a:spcPct val="150000"/>
              </a:lnSpc>
            </a:pP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	Spielregeln können!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endParaRPr lang="de-DE" sz="27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</a:t>
            </a:r>
            <a:endParaRPr lang="de-DE" dirty="0">
              <a:latin typeface="Comic Sans MS" panose="030F0902030302020204" pitchFamily="66" charset="0"/>
            </a:endParaRP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76FBCAE2-B06C-8C48-B85D-5EA132015F73}"/>
              </a:ext>
            </a:extLst>
          </p:cNvPr>
          <p:cNvSpPr txBox="1">
            <a:spLocks/>
          </p:cNvSpPr>
          <p:nvPr/>
        </p:nvSpPr>
        <p:spPr>
          <a:xfrm>
            <a:off x="273717" y="2449618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Wie mache ich mit meiner Gruppe ein Spiel?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532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328927"/>
            <a:ext cx="7315200" cy="48503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>
                <a:solidFill>
                  <a:srgbClr val="059BAA"/>
                </a:solidFill>
                <a:latin typeface="Comic Sans MS" panose="030F0902030302020204" pitchFamily="66" charset="0"/>
              </a:rPr>
              <a:t>Vorbereitung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de-DE" sz="27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3. Spielmaterial herrichten</a:t>
            </a:r>
          </a:p>
          <a:p>
            <a:pPr>
              <a:lnSpc>
                <a:spcPct val="150000"/>
              </a:lnSpc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	</a:t>
            </a: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langes Herumsuchen verdirbt die Stimmung</a:t>
            </a:r>
          </a:p>
          <a:p>
            <a:pPr>
              <a:lnSpc>
                <a:spcPct val="150000"/>
              </a:lnSpc>
            </a:pPr>
            <a:r>
              <a:rPr lang="de-DE" sz="27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4. Spielraum herrichten</a:t>
            </a:r>
          </a:p>
          <a:p>
            <a:pPr>
              <a:lnSpc>
                <a:spcPct val="150000"/>
              </a:lnSpc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	</a:t>
            </a: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Alles was Schaden ERLEIDEN oder 	AUSRICHTEN kann wegräumen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endParaRPr lang="de-DE" sz="27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</a:t>
            </a:r>
            <a:endParaRPr lang="de-DE" dirty="0">
              <a:latin typeface="Comic Sans MS" panose="030F0902030302020204" pitchFamily="66" charset="0"/>
            </a:endParaRP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76FBCAE2-B06C-8C48-B85D-5EA132015F73}"/>
              </a:ext>
            </a:extLst>
          </p:cNvPr>
          <p:cNvSpPr txBox="1">
            <a:spLocks/>
          </p:cNvSpPr>
          <p:nvPr/>
        </p:nvSpPr>
        <p:spPr>
          <a:xfrm>
            <a:off x="273717" y="2449618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Wie mache ich mit meiner Gruppe ein Spiel?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1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328927"/>
            <a:ext cx="7315200" cy="48503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>
                <a:solidFill>
                  <a:srgbClr val="059BAA"/>
                </a:solidFill>
                <a:latin typeface="Comic Sans MS" panose="030F0902030302020204" pitchFamily="66" charset="0"/>
              </a:rPr>
              <a:t>Durchführung</a:t>
            </a:r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de-DE" sz="27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1. Erklärung des Spiels</a:t>
            </a:r>
          </a:p>
          <a:p>
            <a:pPr>
              <a:lnSpc>
                <a:spcPct val="150000"/>
              </a:lnSpc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	</a:t>
            </a: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Spannend gestallten – reden &amp; vorzeigen</a:t>
            </a:r>
          </a:p>
          <a:p>
            <a:pPr>
              <a:lnSpc>
                <a:spcPct val="150000"/>
              </a:lnSpc>
            </a:pP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	Proberunde</a:t>
            </a:r>
          </a:p>
          <a:p>
            <a:pPr>
              <a:lnSpc>
                <a:spcPct val="150000"/>
              </a:lnSpc>
            </a:pPr>
            <a:r>
              <a:rPr lang="de-DE" sz="27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2. Verkleidung /Animation</a:t>
            </a:r>
          </a:p>
          <a:p>
            <a:pPr>
              <a:lnSpc>
                <a:spcPct val="150000"/>
              </a:lnSpc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	</a:t>
            </a: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Phantasie anregen</a:t>
            </a:r>
          </a:p>
          <a:p>
            <a:pPr>
              <a:lnSpc>
                <a:spcPct val="150000"/>
              </a:lnSpc>
            </a:pP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	frischer Wind</a:t>
            </a:r>
          </a:p>
          <a:p>
            <a:pPr>
              <a:lnSpc>
                <a:spcPct val="150000"/>
              </a:lnSpc>
            </a:pP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	wenn nötig selbst anfangen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endParaRPr lang="de-DE" sz="27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</a:t>
            </a:r>
            <a:endParaRPr lang="de-DE" dirty="0">
              <a:latin typeface="Comic Sans MS" panose="030F0902030302020204" pitchFamily="66" charset="0"/>
            </a:endParaRP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76FBCAE2-B06C-8C48-B85D-5EA132015F73}"/>
              </a:ext>
            </a:extLst>
          </p:cNvPr>
          <p:cNvSpPr txBox="1">
            <a:spLocks/>
          </p:cNvSpPr>
          <p:nvPr/>
        </p:nvSpPr>
        <p:spPr>
          <a:xfrm>
            <a:off x="273717" y="2449618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Wie mache ich mit meiner Gruppe ein Spiel?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752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328927"/>
            <a:ext cx="7315200" cy="48503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>
                <a:solidFill>
                  <a:srgbClr val="059BAA"/>
                </a:solidFill>
                <a:latin typeface="Comic Sans MS" panose="030F0902030302020204" pitchFamily="66" charset="0"/>
              </a:rPr>
              <a:t>Durchführung</a:t>
            </a:r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de-DE" sz="27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3. Während des Spiels</a:t>
            </a:r>
          </a:p>
          <a:p>
            <a:pPr>
              <a:lnSpc>
                <a:spcPct val="150000"/>
              </a:lnSpc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	</a:t>
            </a: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Soll man selbst mitspielen?</a:t>
            </a:r>
          </a:p>
          <a:p>
            <a:pPr>
              <a:lnSpc>
                <a:spcPct val="150000"/>
              </a:lnSpc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	</a:t>
            </a: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Spielablauf beobachten</a:t>
            </a:r>
          </a:p>
          <a:p>
            <a:pPr>
              <a:lnSpc>
                <a:spcPct val="150000"/>
              </a:lnSpc>
            </a:pP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	Eingreifen wenn notwendig</a:t>
            </a:r>
          </a:p>
          <a:p>
            <a:pPr>
              <a:lnSpc>
                <a:spcPct val="150000"/>
              </a:lnSpc>
            </a:pPr>
            <a:r>
              <a:rPr lang="de-DE" sz="2700" b="1" u="sng" dirty="0">
                <a:solidFill>
                  <a:srgbClr val="059BAA"/>
                </a:solidFill>
                <a:latin typeface="Comic Sans MS" panose="030F0902030302020204" pitchFamily="66" charset="0"/>
              </a:rPr>
              <a:t>2. Disziplin</a:t>
            </a:r>
          </a:p>
          <a:p>
            <a:pPr>
              <a:lnSpc>
                <a:spcPct val="150000"/>
              </a:lnSpc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	</a:t>
            </a: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Schwindeln unterbinden</a:t>
            </a:r>
          </a:p>
          <a:p>
            <a:pPr>
              <a:lnSpc>
                <a:spcPct val="150000"/>
              </a:lnSpc>
            </a:pPr>
            <a:r>
              <a:rPr lang="de-DE" sz="2400" dirty="0">
                <a:solidFill>
                  <a:srgbClr val="059BAA"/>
                </a:solidFill>
                <a:latin typeface="Comic Sans MS" panose="030F0902030302020204" pitchFamily="66" charset="0"/>
              </a:rPr>
              <a:t>	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endParaRPr lang="de-DE" sz="27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</a:t>
            </a:r>
            <a:endParaRPr lang="de-DE" dirty="0">
              <a:latin typeface="Comic Sans MS" panose="030F0902030302020204" pitchFamily="66" charset="0"/>
            </a:endParaRP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76FBCAE2-B06C-8C48-B85D-5EA132015F73}"/>
              </a:ext>
            </a:extLst>
          </p:cNvPr>
          <p:cNvSpPr txBox="1">
            <a:spLocks/>
          </p:cNvSpPr>
          <p:nvPr/>
        </p:nvSpPr>
        <p:spPr>
          <a:xfrm>
            <a:off x="273717" y="2449618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Wie mache ich mit meiner Gruppe ein Spiel?</a:t>
            </a:r>
            <a:endParaRPr lang="de-DE" dirty="0">
              <a:latin typeface="Comic Sans MS" panose="030F0902030302020204" pitchFamily="66" charset="0"/>
            </a:endParaRPr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88B9F0A1-B66D-304E-9248-DF6F1CCEE867}"/>
              </a:ext>
            </a:extLst>
          </p:cNvPr>
          <p:cNvSpPr/>
          <p:nvPr/>
        </p:nvSpPr>
        <p:spPr>
          <a:xfrm>
            <a:off x="3843656" y="5513881"/>
            <a:ext cx="7243445" cy="1137009"/>
          </a:xfrm>
          <a:prstGeom prst="roundRect">
            <a:avLst/>
          </a:prstGeom>
          <a:solidFill>
            <a:srgbClr val="059B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Comic Sans MS" panose="030F0902030302020204" pitchFamily="66" charset="0"/>
              </a:rPr>
              <a:t>Jede ehrliche Niederlage ist besser als ein unehrlicher Sieg!</a:t>
            </a:r>
            <a:endParaRPr lang="de-AT" sz="2800" dirty="0">
              <a:solidFill>
                <a:schemeClr val="bg1"/>
              </a:solidFill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41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40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endParaRPr lang="de-DE" sz="40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algn="ctr"/>
            <a:r>
              <a:rPr lang="de-DE" sz="4800" dirty="0">
                <a:solidFill>
                  <a:srgbClr val="059BAA"/>
                </a:solidFill>
                <a:latin typeface="Comic Sans MS" panose="030F0902030302020204" pitchFamily="66" charset="0"/>
              </a:rPr>
              <a:t>Der Praktische Teil</a:t>
            </a:r>
          </a:p>
          <a:p>
            <a:pPr algn="ctr"/>
            <a:endParaRPr lang="de-DE" sz="4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algn="ctr"/>
            <a:r>
              <a:rPr lang="de-DE" sz="4800" dirty="0">
                <a:solidFill>
                  <a:srgbClr val="059BAA"/>
                </a:solidFill>
                <a:latin typeface="Comic Sans MS" panose="030F0902030302020204" pitchFamily="66" charset="0"/>
              </a:rPr>
              <a:t>SPIELEN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72759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328927"/>
            <a:ext cx="7315200" cy="48503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Jeder bekommt ein Spiel und dann…</a:t>
            </a:r>
            <a:endParaRPr lang="de-DE" sz="34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b="1" dirty="0">
                <a:solidFill>
                  <a:srgbClr val="059BAA"/>
                </a:solidFill>
                <a:latin typeface="Comic Sans MS" panose="030F0902030302020204" pitchFamily="66" charset="0"/>
              </a:rPr>
              <a:t>Groben Rahmen überlegen</a:t>
            </a:r>
          </a:p>
          <a:p>
            <a:pPr>
              <a:lnSpc>
                <a:spcPct val="100000"/>
              </a:lnSpc>
            </a:pPr>
            <a:r>
              <a:rPr lang="de-DE" sz="2700" b="1" dirty="0">
                <a:solidFill>
                  <a:srgbClr val="059BAA"/>
                </a:solidFill>
                <a:latin typeface="Comic Sans MS" panose="030F0902030302020204" pitchFamily="66" charset="0"/>
              </a:rPr>
              <a:t>	- </a:t>
            </a: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Alter</a:t>
            </a:r>
          </a:p>
          <a:p>
            <a:pPr>
              <a:lnSpc>
                <a:spcPct val="100000"/>
              </a:lnSpc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	- Anzahl</a:t>
            </a:r>
          </a:p>
          <a:p>
            <a:pPr>
              <a:lnSpc>
                <a:spcPct val="100000"/>
              </a:lnSpc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	- Mädchen/Buben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b="1" dirty="0">
                <a:solidFill>
                  <a:srgbClr val="059BAA"/>
                </a:solidFill>
                <a:latin typeface="Comic Sans MS" panose="030F0902030302020204" pitchFamily="66" charset="0"/>
              </a:rPr>
              <a:t>Spielgeschichte überlegen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b="1" dirty="0">
                <a:solidFill>
                  <a:srgbClr val="059BAA"/>
                </a:solidFill>
                <a:latin typeface="Comic Sans MS" panose="030F0902030302020204" pitchFamily="66" charset="0"/>
              </a:rPr>
              <a:t>Materialien benötigt?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b="1" dirty="0">
                <a:solidFill>
                  <a:srgbClr val="059BAA"/>
                </a:solidFill>
                <a:latin typeface="Comic Sans MS" panose="030F0902030302020204" pitchFamily="66" charset="0"/>
              </a:rPr>
              <a:t>Ort – was muss beachtet werden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</a:t>
            </a:r>
            <a:endParaRPr lang="de-DE" dirty="0">
              <a:latin typeface="Comic Sans MS" panose="030F0902030302020204" pitchFamily="66" charset="0"/>
            </a:endParaRP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76FBCAE2-B06C-8C48-B85D-5EA132015F73}"/>
              </a:ext>
            </a:extLst>
          </p:cNvPr>
          <p:cNvSpPr txBox="1">
            <a:spLocks/>
          </p:cNvSpPr>
          <p:nvPr/>
        </p:nvSpPr>
        <p:spPr>
          <a:xfrm>
            <a:off x="273717" y="2449618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Der Praktische Teil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6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4000" dirty="0">
                <a:solidFill>
                  <a:srgbClr val="059BAA"/>
                </a:solidFill>
                <a:latin typeface="Comic Sans MS" panose="030F0902030302020204" pitchFamily="66" charset="0"/>
              </a:rPr>
              <a:t>Was bisher geschah…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Die Geschichte der Jungschar / die 4 Säulen der JS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Das Plakat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endParaRPr lang="de-DE" sz="2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de-DE" sz="2800" dirty="0">
                <a:solidFill>
                  <a:srgbClr val="059BAA"/>
                </a:solidFill>
                <a:latin typeface="Comic Sans MS" panose="030F0902030302020204" pitchFamily="66" charset="0"/>
              </a:rPr>
              <a:t>-&gt; Habt ihr alle schon eine Mappe/Ordner?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Gruppenhelferrunde</a:t>
            </a:r>
            <a:endParaRPr lang="de-DE" dirty="0">
              <a:latin typeface="Comic Sans MS" panose="030F0902030302020204" pitchFamily="66" charset="0"/>
            </a:endParaRPr>
          </a:p>
          <a:p>
            <a:endParaRPr lang="de-DE" sz="1800" dirty="0">
              <a:latin typeface="Comic Sans MS" panose="030F09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de-DE" sz="1800" dirty="0">
                <a:latin typeface="Comic Sans MS" panose="030F0902030302020204" pitchFamily="66" charset="0"/>
              </a:rPr>
              <a:t>Corona Edition 1.0</a:t>
            </a:r>
          </a:p>
        </p:txBody>
      </p:sp>
    </p:spTree>
    <p:extLst>
      <p:ext uri="{BB962C8B-B14F-4D97-AF65-F5344CB8AC3E}">
        <p14:creationId xmlns:p14="http://schemas.microsoft.com/office/powerpoint/2010/main" val="1761039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9039729" y="442911"/>
            <a:ext cx="2342145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0075" y="527014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2"/>
            <a:ext cx="844616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FC5DC557-CD9D-374C-8896-499DDD54F169}"/>
              </a:ext>
            </a:extLst>
          </p:cNvPr>
          <p:cNvSpPr txBox="1">
            <a:spLocks/>
          </p:cNvSpPr>
          <p:nvPr/>
        </p:nvSpPr>
        <p:spPr>
          <a:xfrm>
            <a:off x="830178" y="2188785"/>
            <a:ext cx="7315200" cy="24433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5400" dirty="0">
                <a:latin typeface="Comic Sans MS" panose="030F0902030302020204" pitchFamily="66" charset="0"/>
              </a:rPr>
              <a:t>Das Spiel I</a:t>
            </a:r>
            <a:endParaRPr lang="de-DE" dirty="0">
              <a:latin typeface="Comic Sans MS" panose="030F0902030302020204" pitchFamily="66" charset="0"/>
            </a:endParaRPr>
          </a:p>
          <a:p>
            <a:endParaRPr lang="de-DE" dirty="0">
              <a:latin typeface="Comic Sans MS" panose="030F0902030302020204" pitchFamily="66" charset="0"/>
            </a:endParaRPr>
          </a:p>
          <a:p>
            <a:endParaRPr lang="de-DE" dirty="0">
              <a:latin typeface="Comic Sans MS" panose="030F0902030302020204" pitchFamily="66" charset="0"/>
            </a:endParaRP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078C8887-49A5-5A47-BA4B-713C1748875D}"/>
              </a:ext>
            </a:extLst>
          </p:cNvPr>
          <p:cNvSpPr txBox="1">
            <a:spLocks/>
          </p:cNvSpPr>
          <p:nvPr/>
        </p:nvSpPr>
        <p:spPr>
          <a:xfrm>
            <a:off x="830178" y="4777664"/>
            <a:ext cx="7315200" cy="914400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>
                <a:solidFill>
                  <a:schemeClr val="bg1"/>
                </a:solidFill>
                <a:latin typeface="Comic Sans MS" panose="030F0902030302020204" pitchFamily="66" charset="0"/>
              </a:rPr>
              <a:t>24.11.2020</a:t>
            </a:r>
          </a:p>
        </p:txBody>
      </p:sp>
    </p:spTree>
    <p:extLst>
      <p:ext uri="{BB962C8B-B14F-4D97-AF65-F5344CB8AC3E}">
        <p14:creationId xmlns:p14="http://schemas.microsoft.com/office/powerpoint/2010/main" val="449111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40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endParaRPr lang="de-DE" sz="40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algn="ctr"/>
            <a:r>
              <a:rPr lang="de-DE" sz="4800" dirty="0">
                <a:solidFill>
                  <a:srgbClr val="059BAA"/>
                </a:solidFill>
                <a:latin typeface="Comic Sans MS" panose="030F0902030302020204" pitchFamily="66" charset="0"/>
              </a:rPr>
              <a:t>Warum spielen wir?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77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2121408" y="442911"/>
            <a:ext cx="9260467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6875" y="587369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5" y="442910"/>
            <a:ext cx="1669248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2279904" y="1458079"/>
            <a:ext cx="8807197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3400" b="1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endParaRPr lang="de-DE" sz="3400" b="1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endParaRPr lang="de-DE" sz="3400" b="1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endParaRPr lang="de-DE" sz="3400" b="1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algn="ctr"/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Sinn &amp; Zweck von Gruppenspielen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</a:t>
            </a:r>
            <a:endParaRPr lang="de-DE" dirty="0">
              <a:latin typeface="Comic Sans MS" panose="030F0902030302020204" pitchFamily="66" charset="0"/>
            </a:endParaRPr>
          </a:p>
        </p:txBody>
      </p:sp>
      <p:sp>
        <p:nvSpPr>
          <p:cNvPr id="8" name="Abgerundetes Rechteck 7">
            <a:extLst>
              <a:ext uri="{FF2B5EF4-FFF2-40B4-BE49-F238E27FC236}">
                <a16:creationId xmlns:a16="http://schemas.microsoft.com/office/drawing/2014/main" id="{7D514AEA-5D45-B745-89A4-1807175E5658}"/>
              </a:ext>
            </a:extLst>
          </p:cNvPr>
          <p:cNvSpPr/>
          <p:nvPr/>
        </p:nvSpPr>
        <p:spPr>
          <a:xfrm>
            <a:off x="2481972" y="4144757"/>
            <a:ext cx="4045945" cy="999286"/>
          </a:xfrm>
          <a:prstGeom prst="roundRect">
            <a:avLst/>
          </a:prstGeom>
          <a:solidFill>
            <a:srgbClr val="059B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Comic Sans MS" panose="030F0902030302020204" pitchFamily="66" charset="0"/>
              </a:rPr>
              <a:t>Erfahrung des aktiven Miteinanders</a:t>
            </a:r>
            <a:endParaRPr lang="de-AT" sz="2800" dirty="0">
              <a:solidFill>
                <a:schemeClr val="bg1"/>
              </a:solidFill>
              <a:latin typeface="Comic Sans MS" panose="030F0902030302020204" pitchFamily="66" charset="0"/>
            </a:endParaRPr>
          </a:p>
        </p:txBody>
      </p:sp>
      <p:sp>
        <p:nvSpPr>
          <p:cNvPr id="9" name="Abgerundetes Rechteck 8">
            <a:extLst>
              <a:ext uri="{FF2B5EF4-FFF2-40B4-BE49-F238E27FC236}">
                <a16:creationId xmlns:a16="http://schemas.microsoft.com/office/drawing/2014/main" id="{9735788D-67E2-044C-9CCD-3CDD91AD5A37}"/>
              </a:ext>
            </a:extLst>
          </p:cNvPr>
          <p:cNvSpPr/>
          <p:nvPr/>
        </p:nvSpPr>
        <p:spPr>
          <a:xfrm>
            <a:off x="5722584" y="2522570"/>
            <a:ext cx="1295641" cy="543561"/>
          </a:xfrm>
          <a:prstGeom prst="roundRect">
            <a:avLst/>
          </a:prstGeom>
          <a:solidFill>
            <a:srgbClr val="059B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Comic Sans MS" panose="030F0902030302020204" pitchFamily="66" charset="0"/>
              </a:rPr>
              <a:t>Spaß!</a:t>
            </a:r>
            <a:endParaRPr lang="de-AT" sz="2800" dirty="0">
              <a:solidFill>
                <a:schemeClr val="bg1"/>
              </a:solidFill>
              <a:latin typeface="Comic Sans MS" panose="030F0902030302020204" pitchFamily="66" charset="0"/>
            </a:endParaRPr>
          </a:p>
        </p:txBody>
      </p:sp>
      <p:sp>
        <p:nvSpPr>
          <p:cNvPr id="10" name="Abgerundetes Rechteck 9">
            <a:extLst>
              <a:ext uri="{FF2B5EF4-FFF2-40B4-BE49-F238E27FC236}">
                <a16:creationId xmlns:a16="http://schemas.microsoft.com/office/drawing/2014/main" id="{46259721-3528-4544-B21A-A05F584BD585}"/>
              </a:ext>
            </a:extLst>
          </p:cNvPr>
          <p:cNvSpPr/>
          <p:nvPr/>
        </p:nvSpPr>
        <p:spPr>
          <a:xfrm>
            <a:off x="4201429" y="980029"/>
            <a:ext cx="2965063" cy="956100"/>
          </a:xfrm>
          <a:prstGeom prst="roundRect">
            <a:avLst/>
          </a:prstGeom>
          <a:solidFill>
            <a:srgbClr val="059B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Comic Sans MS" panose="030F0902030302020204" pitchFamily="66" charset="0"/>
              </a:rPr>
              <a:t>Zusammenhänge fördern</a:t>
            </a:r>
            <a:endParaRPr lang="de-AT" sz="2800" dirty="0">
              <a:solidFill>
                <a:schemeClr val="bg1"/>
              </a:solidFill>
              <a:latin typeface="Comic Sans MS" panose="030F0902030302020204" pitchFamily="66" charset="0"/>
            </a:endParaRPr>
          </a:p>
        </p:txBody>
      </p:sp>
      <p:sp>
        <p:nvSpPr>
          <p:cNvPr id="11" name="Abgerundetes Rechteck 10">
            <a:extLst>
              <a:ext uri="{FF2B5EF4-FFF2-40B4-BE49-F238E27FC236}">
                <a16:creationId xmlns:a16="http://schemas.microsoft.com/office/drawing/2014/main" id="{840716C3-6251-4F4F-BC0B-F6C1FAF4C3D5}"/>
              </a:ext>
            </a:extLst>
          </p:cNvPr>
          <p:cNvSpPr/>
          <p:nvPr/>
        </p:nvSpPr>
        <p:spPr>
          <a:xfrm>
            <a:off x="7496303" y="3970416"/>
            <a:ext cx="3709670" cy="1236219"/>
          </a:xfrm>
          <a:prstGeom prst="roundRect">
            <a:avLst/>
          </a:prstGeom>
          <a:solidFill>
            <a:srgbClr val="059B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Comic Sans MS" panose="030F0902030302020204" pitchFamily="66" charset="0"/>
              </a:rPr>
              <a:t>Ausdrucksfähigkeit üben / Kreativität entfalten</a:t>
            </a:r>
            <a:endParaRPr lang="de-AT" sz="2800" dirty="0">
              <a:solidFill>
                <a:schemeClr val="bg1"/>
              </a:solidFill>
              <a:latin typeface="Comic Sans MS" panose="030F0902030302020204" pitchFamily="66" charset="0"/>
            </a:endParaRPr>
          </a:p>
        </p:txBody>
      </p:sp>
      <p:sp>
        <p:nvSpPr>
          <p:cNvPr id="12" name="Abgerundetes Rechteck 11">
            <a:extLst>
              <a:ext uri="{FF2B5EF4-FFF2-40B4-BE49-F238E27FC236}">
                <a16:creationId xmlns:a16="http://schemas.microsoft.com/office/drawing/2014/main" id="{414C9E33-AD5A-A54D-AC2F-31D50DD3AB63}"/>
              </a:ext>
            </a:extLst>
          </p:cNvPr>
          <p:cNvSpPr/>
          <p:nvPr/>
        </p:nvSpPr>
        <p:spPr>
          <a:xfrm>
            <a:off x="7615175" y="893140"/>
            <a:ext cx="3471926" cy="1768483"/>
          </a:xfrm>
          <a:prstGeom prst="roundRect">
            <a:avLst/>
          </a:prstGeom>
          <a:solidFill>
            <a:srgbClr val="059B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Comic Sans MS" panose="030F0902030302020204" pitchFamily="66" charset="0"/>
              </a:rPr>
              <a:t>Kontaktaufnahme erleichtern / Beziehungen herstellen</a:t>
            </a:r>
            <a:endParaRPr lang="de-AT" sz="2800" dirty="0">
              <a:solidFill>
                <a:schemeClr val="bg1"/>
              </a:solidFill>
              <a:latin typeface="Comic Sans MS" panose="030F0902030302020204" pitchFamily="66" charset="0"/>
            </a:endParaRPr>
          </a:p>
        </p:txBody>
      </p:sp>
      <p:sp>
        <p:nvSpPr>
          <p:cNvPr id="13" name="Abgerundetes Rechteck 12">
            <a:extLst>
              <a:ext uri="{FF2B5EF4-FFF2-40B4-BE49-F238E27FC236}">
                <a16:creationId xmlns:a16="http://schemas.microsoft.com/office/drawing/2014/main" id="{2EB3D4E8-6F61-994D-ABBB-9F76C7EDB669}"/>
              </a:ext>
            </a:extLst>
          </p:cNvPr>
          <p:cNvSpPr/>
          <p:nvPr/>
        </p:nvSpPr>
        <p:spPr>
          <a:xfrm>
            <a:off x="4850758" y="5370210"/>
            <a:ext cx="3842138" cy="972802"/>
          </a:xfrm>
          <a:prstGeom prst="roundRect">
            <a:avLst/>
          </a:prstGeom>
          <a:solidFill>
            <a:srgbClr val="059B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Comic Sans MS" panose="030F0902030302020204" pitchFamily="66" charset="0"/>
              </a:rPr>
              <a:t>Realitätserprobung &amp;</a:t>
            </a:r>
          </a:p>
          <a:p>
            <a:pPr algn="ctr"/>
            <a:r>
              <a:rPr lang="de-DE" sz="2800" dirty="0">
                <a:solidFill>
                  <a:schemeClr val="bg1"/>
                </a:solidFill>
                <a:latin typeface="Comic Sans MS" panose="030F0902030302020204" pitchFamily="66" charset="0"/>
              </a:rPr>
              <a:t>-verarbeitung</a:t>
            </a:r>
            <a:endParaRPr lang="de-AT" sz="2800" dirty="0">
              <a:solidFill>
                <a:schemeClr val="bg1"/>
              </a:solidFill>
              <a:latin typeface="Comic Sans MS" panose="030F0902030302020204" pitchFamily="66" charset="0"/>
            </a:endParaRPr>
          </a:p>
        </p:txBody>
      </p:sp>
      <p:sp>
        <p:nvSpPr>
          <p:cNvPr id="14" name="Abgerundetes Rechteck 13">
            <a:extLst>
              <a:ext uri="{FF2B5EF4-FFF2-40B4-BE49-F238E27FC236}">
                <a16:creationId xmlns:a16="http://schemas.microsoft.com/office/drawing/2014/main" id="{CAACDC58-B4EE-AF4A-A680-7E13BA8E9D68}"/>
              </a:ext>
            </a:extLst>
          </p:cNvPr>
          <p:cNvSpPr/>
          <p:nvPr/>
        </p:nvSpPr>
        <p:spPr>
          <a:xfrm>
            <a:off x="2382626" y="2245837"/>
            <a:ext cx="2553088" cy="892050"/>
          </a:xfrm>
          <a:prstGeom prst="roundRect">
            <a:avLst/>
          </a:prstGeom>
          <a:solidFill>
            <a:srgbClr val="059B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bg1"/>
                </a:solidFill>
                <a:latin typeface="Comic Sans MS" panose="030F0902030302020204" pitchFamily="66" charset="0"/>
              </a:rPr>
              <a:t>Austoben &amp; Abreagieren</a:t>
            </a:r>
            <a:endParaRPr lang="de-AT" sz="2800" dirty="0">
              <a:solidFill>
                <a:schemeClr val="bg1"/>
              </a:solidFill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182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3400" b="1" dirty="0">
                <a:solidFill>
                  <a:srgbClr val="059BAA"/>
                </a:solidFill>
                <a:latin typeface="Comic Sans MS" panose="030F0902030302020204" pitchFamily="66" charset="0"/>
              </a:rPr>
              <a:t>Das Spiel ist das beste Mittel um…</a:t>
            </a: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Kinder kennenzulernen: </a:t>
            </a:r>
          </a:p>
          <a:p>
            <a:pPr>
              <a:lnSpc>
                <a:spcPct val="150000"/>
              </a:lnSpc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	verschiedene Charaktere</a:t>
            </a:r>
          </a:p>
          <a:p>
            <a:pPr>
              <a:lnSpc>
                <a:spcPct val="150000"/>
              </a:lnSpc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	Talente entdecken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Kinder zu erziehen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Wissen zu vermitteln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Kinder zu motivieren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675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458079"/>
            <a:ext cx="7315200" cy="47212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de-DE" sz="40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algn="ctr"/>
            <a:r>
              <a:rPr lang="de-DE" sz="4800" dirty="0">
                <a:solidFill>
                  <a:srgbClr val="059BAA"/>
                </a:solidFill>
                <a:latin typeface="Comic Sans MS" panose="030F0902030302020204" pitchFamily="66" charset="0"/>
              </a:rPr>
              <a:t>Was gibt es überhaupt für Spiele?</a:t>
            </a:r>
          </a:p>
          <a:p>
            <a:pPr algn="ctr"/>
            <a:endParaRPr lang="de-DE" sz="4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</a:t>
            </a:r>
            <a:endParaRPr lang="de-DE" dirty="0">
              <a:latin typeface="Comic Sans MS" panose="030F0902030302020204" pitchFamily="66" charset="0"/>
            </a:endParaRPr>
          </a:p>
        </p:txBody>
      </p:sp>
      <p:pic>
        <p:nvPicPr>
          <p:cNvPr id="1028" name="Picture 4" descr="Der Denker Stock-Vektoren und -Grafiken - iStock">
            <a:extLst>
              <a:ext uri="{FF2B5EF4-FFF2-40B4-BE49-F238E27FC236}">
                <a16:creationId xmlns:a16="http://schemas.microsoft.com/office/drawing/2014/main" id="{61E484F4-1A64-3244-A090-24669630E4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140" y="4105749"/>
            <a:ext cx="1697228" cy="2073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9031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328927"/>
            <a:ext cx="7315200" cy="48503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>
                <a:solidFill>
                  <a:srgbClr val="059BAA"/>
                </a:solidFill>
                <a:latin typeface="Comic Sans MS" panose="030F0902030302020204" pitchFamily="66" charset="0"/>
              </a:rPr>
              <a:t>Das kleine Lexikon der Spiele</a:t>
            </a:r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Eisbrecher/Scherzspiele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Trickspiel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Denksportaufgaben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Konzentrations-/Gedächtnisspiele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Schreibspiele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Sing- &amp; Tanzspiele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Stehgreifspiele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endParaRPr lang="de-DE" sz="27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endParaRPr lang="de-DE" sz="27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28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>
            <a:extLst>
              <a:ext uri="{FF2B5EF4-FFF2-40B4-BE49-F238E27FC236}">
                <a16:creationId xmlns:a16="http://schemas.microsoft.com/office/drawing/2014/main" id="{6E69940D-72F4-1A44-9F1A-45A88AFF111E}"/>
              </a:ext>
            </a:extLst>
          </p:cNvPr>
          <p:cNvSpPr/>
          <p:nvPr/>
        </p:nvSpPr>
        <p:spPr>
          <a:xfrm>
            <a:off x="3477127" y="442911"/>
            <a:ext cx="7904748" cy="59721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E29DDFC-CD0F-8543-A32B-D32D7F650FC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7930" y="678715"/>
            <a:ext cx="2338070" cy="5435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hteck 4">
            <a:extLst>
              <a:ext uri="{FF2B5EF4-FFF2-40B4-BE49-F238E27FC236}">
                <a16:creationId xmlns:a16="http://schemas.microsoft.com/office/drawing/2014/main" id="{37E8356A-88CA-D149-BEF2-6D0E7EEC2976}"/>
              </a:ext>
            </a:extLst>
          </p:cNvPr>
          <p:cNvSpPr/>
          <p:nvPr/>
        </p:nvSpPr>
        <p:spPr>
          <a:xfrm>
            <a:off x="264694" y="442910"/>
            <a:ext cx="2887579" cy="5972175"/>
          </a:xfrm>
          <a:prstGeom prst="rect">
            <a:avLst/>
          </a:prstGeom>
          <a:solidFill>
            <a:srgbClr val="059B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162B21A-AB0E-804B-B291-22113FA3421C}"/>
              </a:ext>
            </a:extLst>
          </p:cNvPr>
          <p:cNvSpPr txBox="1">
            <a:spLocks/>
          </p:cNvSpPr>
          <p:nvPr/>
        </p:nvSpPr>
        <p:spPr>
          <a:xfrm>
            <a:off x="3771901" y="1328927"/>
            <a:ext cx="7315200" cy="48503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b="1" dirty="0">
                <a:solidFill>
                  <a:srgbClr val="059BAA"/>
                </a:solidFill>
                <a:latin typeface="Comic Sans MS" panose="030F0902030302020204" pitchFamily="66" charset="0"/>
              </a:rPr>
              <a:t>Das kleine Lexikon der Spiele</a:t>
            </a:r>
            <a:endParaRPr lang="de-DE" sz="1800" dirty="0">
              <a:solidFill>
                <a:srgbClr val="059BAA"/>
              </a:solidFill>
              <a:latin typeface="Comic Sans MS" panose="030F0902030302020204" pitchFamily="66" charset="0"/>
            </a:endParaRP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Pantomime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Rollenspiele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Kraft-/Geschicklichkeitsspiele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Ballspiele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Fangspiele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Pendelstaffeln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700" dirty="0">
                <a:solidFill>
                  <a:srgbClr val="059BAA"/>
                </a:solidFill>
                <a:latin typeface="Comic Sans MS" panose="030F0902030302020204" pitchFamily="66" charset="0"/>
              </a:rPr>
              <a:t>Anschleich-, kleine Geländespiele</a:t>
            </a:r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Ø"/>
            </a:pPr>
            <a:endParaRPr lang="de-DE" sz="2700" dirty="0">
              <a:solidFill>
                <a:srgbClr val="059BAA"/>
              </a:solidFill>
              <a:latin typeface="Comic Sans MS" panose="030F0902030302020204" pitchFamily="66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2628A474-BAED-1C40-A3D5-2613EDEF7A3F}"/>
              </a:ext>
            </a:extLst>
          </p:cNvPr>
          <p:cNvSpPr txBox="1">
            <a:spLocks/>
          </p:cNvSpPr>
          <p:nvPr/>
        </p:nvSpPr>
        <p:spPr>
          <a:xfrm>
            <a:off x="264694" y="678716"/>
            <a:ext cx="3056023" cy="15350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400" dirty="0">
                <a:latin typeface="Comic Sans MS" panose="030F0902030302020204" pitchFamily="66" charset="0"/>
              </a:rPr>
              <a:t>Das Spiel I</a:t>
            </a:r>
            <a:endParaRPr lang="de-DE" dirty="0"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54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ahmen">
  <a:themeElements>
    <a:clrScheme name="Rahmen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Rahmen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ahmen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{50664222-524C-EB40-BA6A-9388B19534C3}tf10001124</Template>
  <TotalTime>0</TotalTime>
  <Words>397</Words>
  <Application>Microsoft Macintosh PowerPoint</Application>
  <PresentationFormat>Breitbild</PresentationFormat>
  <Paragraphs>122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2" baseType="lpstr">
      <vt:lpstr>Calibri</vt:lpstr>
      <vt:lpstr>Comic Sans MS</vt:lpstr>
      <vt:lpstr>Corbel</vt:lpstr>
      <vt:lpstr>Wingdings</vt:lpstr>
      <vt:lpstr>Wingdings 2</vt:lpstr>
      <vt:lpstr>Rahmen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Gruppenhelferrunde  Corona Edition 1.0</dc:title>
  <dc:creator>StudentIn</dc:creator>
  <cp:lastModifiedBy>StudentIn</cp:lastModifiedBy>
  <cp:revision>25</cp:revision>
  <dcterms:created xsi:type="dcterms:W3CDTF">2020-04-21T08:45:25Z</dcterms:created>
  <dcterms:modified xsi:type="dcterms:W3CDTF">2020-11-24T14:41:41Z</dcterms:modified>
</cp:coreProperties>
</file>